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8" r:id="rId4"/>
    <p:sldId id="269" r:id="rId5"/>
    <p:sldId id="287" r:id="rId6"/>
    <p:sldId id="271" r:id="rId7"/>
    <p:sldId id="286" r:id="rId8"/>
    <p:sldId id="272" r:id="rId9"/>
    <p:sldId id="260" r:id="rId10"/>
    <p:sldId id="261" r:id="rId11"/>
    <p:sldId id="262" r:id="rId12"/>
    <p:sldId id="263" r:id="rId13"/>
    <p:sldId id="264" r:id="rId14"/>
    <p:sldId id="273" r:id="rId15"/>
    <p:sldId id="283" r:id="rId16"/>
    <p:sldId id="280" r:id="rId17"/>
    <p:sldId id="281" r:id="rId18"/>
    <p:sldId id="282" r:id="rId19"/>
    <p:sldId id="279" r:id="rId20"/>
    <p:sldId id="278" r:id="rId21"/>
    <p:sldId id="276" r:id="rId22"/>
    <p:sldId id="275" r:id="rId23"/>
    <p:sldId id="274" r:id="rId24"/>
    <p:sldId id="284" r:id="rId25"/>
    <p:sldId id="285" r:id="rId26"/>
    <p:sldId id="289" r:id="rId27"/>
    <p:sldId id="265" r:id="rId28"/>
    <p:sldId id="266" r:id="rId2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96" y="-13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3F5D56-70DD-4466-8050-55071873846F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DFC95-9BDE-4574-980E-20CD5375B907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17.12.2024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1124744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uk-UA" dirty="0"/>
              <a:t>Інформаційна система управління та комунікації для ОСББ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1640" y="3284984"/>
            <a:ext cx="6696744" cy="2016224"/>
          </a:xfrm>
        </p:spPr>
        <p:txBody>
          <a:bodyPr/>
          <a:lstStyle/>
          <a:p>
            <a:r>
              <a:rPr lang="ru-RU" dirty="0"/>
              <a:t>Автор: Панченко Денис </a:t>
            </a:r>
            <a:r>
              <a:rPr lang="ru-RU" dirty="0" err="1"/>
              <a:t>Андрійович</a:t>
            </a:r>
            <a:endParaRPr lang="ru-RU" dirty="0"/>
          </a:p>
          <a:p>
            <a:r>
              <a:rPr lang="uk-UA" dirty="0"/>
              <a:t>Науковий керівник: Щербина Олександр Андрійович, </a:t>
            </a:r>
            <a:r>
              <a:rPr lang="uk-UA" dirty="0" err="1"/>
              <a:t>к.т.н</a:t>
            </a:r>
            <a:r>
              <a:rPr lang="uk-UA" dirty="0"/>
              <a:t>., доцент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Модуль </a:t>
            </a:r>
            <a:r>
              <a:rPr lang="ru-RU" dirty="0" err="1"/>
              <a:t>комунікації</a:t>
            </a:r>
            <a:endParaRPr lang="ru-RU" dirty="0"/>
          </a:p>
        </p:txBody>
      </p:sp>
      <p:pic>
        <p:nvPicPr>
          <p:cNvPr id="6146" name="Picture 2" descr="C:\Users\Денис\Downloads\Без имени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88640"/>
            <a:ext cx="6021599" cy="63569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Модуль </a:t>
            </a:r>
            <a:r>
              <a:rPr lang="ru-RU" b="1" dirty="0" err="1"/>
              <a:t>голосування</a:t>
            </a:r>
            <a:endParaRPr lang="ru-RU" dirty="0"/>
          </a:p>
        </p:txBody>
      </p:sp>
      <p:pic>
        <p:nvPicPr>
          <p:cNvPr id="4" name="Содержимое 3" descr="Без имени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88640"/>
            <a:ext cx="6635806" cy="626469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Фінансовий</a:t>
            </a:r>
            <a:r>
              <a:rPr lang="ru-RU" dirty="0"/>
              <a:t> модуль</a:t>
            </a:r>
          </a:p>
        </p:txBody>
      </p:sp>
      <p:pic>
        <p:nvPicPr>
          <p:cNvPr id="4" name="Содержимое 3" descr="Без имени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188640"/>
            <a:ext cx="6552728" cy="63784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404664"/>
            <a:ext cx="7826337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796950"/>
          </a:xfrm>
        </p:spPr>
        <p:txBody>
          <a:bodyPr/>
          <a:lstStyle/>
          <a:p>
            <a:r>
              <a:rPr lang="uk-UA" dirty="0"/>
              <a:t>Генерація </a:t>
            </a:r>
            <a:r>
              <a:rPr lang="en-US" dirty="0"/>
              <a:t>JWT </a:t>
            </a:r>
            <a:r>
              <a:rPr lang="uk-UA" dirty="0" err="1"/>
              <a:t>токенів</a:t>
            </a:r>
            <a:endParaRPr lang="ru-RU" dirty="0"/>
          </a:p>
        </p:txBody>
      </p:sp>
      <p:pic>
        <p:nvPicPr>
          <p:cNvPr id="4" name="image8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908720"/>
            <a:ext cx="6912768" cy="5688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9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268760"/>
            <a:ext cx="3816424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34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9832" y="692696"/>
            <a:ext cx="489654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15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284984"/>
            <a:ext cx="5688632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0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28083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10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412776"/>
            <a:ext cx="2679700" cy="407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9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227202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4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196752"/>
            <a:ext cx="6408712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30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0"/>
            <a:ext cx="3960440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11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27784" y="2924944"/>
            <a:ext cx="6408712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7.png"/>
          <p:cNvPicPr>
            <a:picLocks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1196752"/>
            <a:ext cx="2808312" cy="4256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2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268760"/>
            <a:ext cx="2448272" cy="4707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13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1916832"/>
            <a:ext cx="6276975" cy="289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9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32656"/>
            <a:ext cx="4017612" cy="3359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29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332656"/>
            <a:ext cx="3363595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48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068960"/>
            <a:ext cx="4698863" cy="2541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23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95736" y="4221088"/>
            <a:ext cx="6392545" cy="27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22.pn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3212976"/>
            <a:ext cx="40290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41.pn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2" y="3501008"/>
            <a:ext cx="481838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91880" y="2996952"/>
            <a:ext cx="26193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uk-UA" dirty="0"/>
              <a:t>Актуальність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196752"/>
            <a:ext cx="8280920" cy="129614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ru-RU" b="1" dirty="0" err="1"/>
              <a:t>Ефективне</a:t>
            </a:r>
            <a:r>
              <a:rPr lang="ru-RU" b="1" dirty="0"/>
              <a:t> </a:t>
            </a:r>
            <a:r>
              <a:rPr lang="ru-RU" b="1" dirty="0" err="1"/>
              <a:t>управління</a:t>
            </a:r>
            <a:r>
              <a:rPr lang="ru-RU" b="1" dirty="0"/>
              <a:t> </a:t>
            </a:r>
            <a:r>
              <a:rPr lang="ru-RU" b="1" dirty="0" err="1"/>
              <a:t>будинками</a:t>
            </a:r>
            <a:r>
              <a:rPr lang="ru-RU" dirty="0"/>
              <a:t> – </a:t>
            </a:r>
            <a:r>
              <a:rPr lang="ru-RU" dirty="0" err="1"/>
              <a:t>ключовий</a:t>
            </a:r>
            <a:r>
              <a:rPr lang="ru-RU" dirty="0"/>
              <a:t> аспект </a:t>
            </a:r>
            <a:r>
              <a:rPr lang="ru-RU" dirty="0" err="1"/>
              <a:t>житлово-комунального</a:t>
            </a:r>
            <a:r>
              <a:rPr lang="ru-RU" dirty="0"/>
              <a:t> </a:t>
            </a:r>
            <a:r>
              <a:rPr lang="ru-RU" dirty="0" err="1"/>
              <a:t>господарства</a:t>
            </a:r>
            <a:r>
              <a:rPr lang="ru-RU" dirty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76872"/>
            <a:ext cx="375285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2348880"/>
            <a:ext cx="36766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7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1844824"/>
            <a:ext cx="2450804" cy="3633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43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84784"/>
            <a:ext cx="5621655" cy="4070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3.png"/>
          <p:cNvPicPr>
            <a:picLocks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268760"/>
            <a:ext cx="5858764" cy="449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52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1772816"/>
            <a:ext cx="2448272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4149080"/>
            <a:ext cx="6419644" cy="168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28.pn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3068960"/>
            <a:ext cx="6392545" cy="1129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6.pn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9672" y="1844824"/>
            <a:ext cx="6392545" cy="1208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44.pn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19672" y="692696"/>
            <a:ext cx="6392545" cy="117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7" y="116632"/>
            <a:ext cx="3960440" cy="3409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3501008"/>
            <a:ext cx="3960440" cy="3100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2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08720"/>
            <a:ext cx="6048672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Наукові результати та </a:t>
            </a:r>
            <a:r>
              <a:rPr lang="uk-UA" dirty="0" err="1"/>
              <a:t>інноваційність</a:t>
            </a:r>
            <a:r>
              <a:rPr lang="uk-UA" dirty="0"/>
              <a:t> запропонованих рішень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132474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r>
              <a:rPr lang="uk-UA" dirty="0"/>
              <a:t>	</a:t>
            </a:r>
            <a:r>
              <a:rPr lang="uk-UA" sz="2000" dirty="0">
                <a:latin typeface="Times New Roman" pitchFamily="18" charset="0"/>
                <a:cs typeface="Times New Roman" pitchFamily="18" charset="0"/>
              </a:rPr>
              <a:t>Покращено методику інтеграції фінансового, технічного та комунікаційного аспектів управління ОСББ у єдине цифрове середовище, що включає: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08920"/>
            <a:ext cx="715327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429000"/>
            <a:ext cx="67627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3789040"/>
            <a:ext cx="61626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149080"/>
            <a:ext cx="6657975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b="1" dirty="0"/>
              <a:t>Практичне значення одержаних результатів</a:t>
            </a:r>
            <a:endParaRPr lang="uk-UA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6046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/>
              <a:t>	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Створена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інформаційна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система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дає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200" dirty="0" err="1">
                <a:latin typeface="Times New Roman" pitchFamily="18" charset="0"/>
                <a:cs typeface="Times New Roman" pitchFamily="18" charset="0"/>
              </a:rPr>
              <a:t>змогу</a:t>
            </a:r>
            <a:r>
              <a:rPr lang="ru-RU" sz="22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060848"/>
            <a:ext cx="70961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2780928"/>
            <a:ext cx="6768752" cy="65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501008"/>
            <a:ext cx="6819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149080"/>
            <a:ext cx="6243067" cy="376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3568" y="4581128"/>
            <a:ext cx="6480720" cy="94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b="1" dirty="0" err="1"/>
              <a:t>Апробацiя</a:t>
            </a:r>
            <a:r>
              <a:rPr lang="uk-UA" b="1" dirty="0"/>
              <a:t> </a:t>
            </a:r>
            <a:r>
              <a:rPr lang="uk-UA" b="1" dirty="0" err="1"/>
              <a:t>результатiв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uk-UA" dirty="0"/>
              <a:t>	Основні положення і результати дисертації представлені та обговорювались на:</a:t>
            </a:r>
            <a:endParaRPr lang="ru-RU" dirty="0"/>
          </a:p>
          <a:p>
            <a:r>
              <a:rPr lang="uk-UA" dirty="0"/>
              <a:t>XVII-й науковій конференції магістрантів та аспірантів «Прикладна математика та </a:t>
            </a:r>
            <a:r>
              <a:rPr lang="uk-UA" dirty="0" err="1"/>
              <a:t>комп’ютинг</a:t>
            </a:r>
            <a:r>
              <a:rPr lang="uk-UA" dirty="0"/>
              <a:t>» ПМК-2024 (Київ, 20-22 листопада 2024 р.);</a:t>
            </a:r>
            <a:endParaRPr lang="ru-RU" dirty="0"/>
          </a:p>
          <a:p>
            <a:r>
              <a:rPr lang="uk-UA" dirty="0"/>
              <a:t>VII-й Міжнародній студентській науковій конференції «Модернізація та сучасні українські і світові наукові дослідження» (Чернігів, 6 грудня 2024 р.).</a:t>
            </a:r>
            <a:endParaRPr lang="ru-RU" dirty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Денис\Downloads\Без имени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20525709">
            <a:off x="5889803" y="-2943581"/>
            <a:ext cx="6153150" cy="4857750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792088"/>
          </a:xfrm>
        </p:spPr>
        <p:txBody>
          <a:bodyPr/>
          <a:lstStyle/>
          <a:p>
            <a:r>
              <a:rPr lang="ru-RU" dirty="0" err="1"/>
              <a:t>Висновки</a:t>
            </a:r>
            <a:endParaRPr lang="ru-RU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1124744"/>
            <a:ext cx="71628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1124744"/>
            <a:ext cx="718185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592" y="3933056"/>
            <a:ext cx="719137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9592" y="3933056"/>
            <a:ext cx="721995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3000"/>
          </a:xfrm>
        </p:spPr>
        <p:txBody>
          <a:bodyPr/>
          <a:lstStyle/>
          <a:p>
            <a:r>
              <a:rPr lang="ru-RU" dirty="0" err="1"/>
              <a:t>Дякую</a:t>
            </a:r>
            <a:r>
              <a:rPr lang="ru-RU" dirty="0"/>
              <a:t> за </a:t>
            </a:r>
            <a:r>
              <a:rPr lang="ru-RU" dirty="0" err="1"/>
              <a:t>увагу</a:t>
            </a:r>
            <a:r>
              <a:rPr lang="ru-RU" dirty="0"/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Система </a:t>
            </a:r>
            <a:r>
              <a:rPr lang="ru-RU" dirty="0" err="1"/>
              <a:t>спрямована</a:t>
            </a:r>
            <a:r>
              <a:rPr lang="ru-RU" dirty="0"/>
              <a:t> на </a:t>
            </a:r>
            <a:r>
              <a:rPr lang="ru-RU" dirty="0" err="1"/>
              <a:t>вирішення</a:t>
            </a:r>
            <a:r>
              <a:rPr lang="ru-RU" dirty="0"/>
              <a:t> таких задач: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84784"/>
            <a:ext cx="74866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2852936"/>
            <a:ext cx="74866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3356992"/>
            <a:ext cx="74866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4509120"/>
            <a:ext cx="74866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5517232"/>
            <a:ext cx="74866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7584" y="1844824"/>
            <a:ext cx="7486650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uk-UA" dirty="0"/>
              <a:t>Об’єкт та предмет дослідження</a:t>
            </a:r>
            <a:endParaRPr lang="ru-RU" dirty="0"/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628800"/>
            <a:ext cx="829627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5A6FEB4-A327-86AE-6E48-5B468DF32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565E2CFB-92BD-8CF2-C30A-D4EFB243B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1143000"/>
          </a:xfrm>
        </p:spPr>
        <p:txBody>
          <a:bodyPr/>
          <a:lstStyle/>
          <a:p>
            <a:r>
              <a:rPr lang="uk-UA" dirty="0"/>
              <a:t>Наукова новизна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052736"/>
            <a:ext cx="849694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дисертації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набули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подальшого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розвитку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методи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процесами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об'єднаннях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співвласників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багатоквартирних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будинків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які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були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реалізовані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під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час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розробки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інтегрованої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інформаційної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системи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поєднує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фінансовий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технічний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комунікаційний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аспекти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управління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в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єдиному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 цифровому </a:t>
            </a:r>
            <a:r>
              <a:rPr lang="ru-RU" sz="2000" dirty="0" err="1">
                <a:latin typeface="Times New Roman" pitchFamily="18" charset="0"/>
                <a:cs typeface="Times New Roman" pitchFamily="18" charset="0"/>
              </a:rPr>
              <a:t>середовищі</a:t>
            </a:r>
            <a:r>
              <a:rPr lang="ru-RU" sz="20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08920"/>
            <a:ext cx="72580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4221088"/>
            <a:ext cx="7229475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49930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Денис\Downloads\Без имени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5454417">
            <a:off x="-1801121" y="4944642"/>
            <a:ext cx="5264000" cy="4155789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926976"/>
          </a:xfrm>
        </p:spPr>
        <p:txBody>
          <a:bodyPr/>
          <a:lstStyle/>
          <a:p>
            <a:r>
              <a:rPr lang="uk-UA" dirty="0"/>
              <a:t>Методи рішення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908720"/>
            <a:ext cx="8229600" cy="11521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dirty="0"/>
              <a:t>	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Методи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удосконалення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побудови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інформаційних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систем для ОСББ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включають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endParaRPr lang="ru-R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844824"/>
            <a:ext cx="72961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492896"/>
            <a:ext cx="714375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09120"/>
            <a:ext cx="6934200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7584" y="3501008"/>
            <a:ext cx="70485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uk-UA" dirty="0" smtClean="0"/>
              <a:t>Архітектурні та </a:t>
            </a:r>
            <a:r>
              <a:rPr lang="uk-UA" dirty="0" err="1" smtClean="0"/>
              <a:t>інструменальтні</a:t>
            </a:r>
            <a:r>
              <a:rPr lang="uk-UA" dirty="0" smtClean="0"/>
              <a:t> рішення</a:t>
            </a:r>
            <a:endParaRPr lang="ru-R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340768"/>
            <a:ext cx="37814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1484784"/>
            <a:ext cx="3686175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340768"/>
            <a:ext cx="3810000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1412776"/>
            <a:ext cx="38766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579296" cy="648072"/>
          </a:xfrm>
        </p:spPr>
        <p:txBody>
          <a:bodyPr>
            <a:normAutofit fontScale="90000"/>
          </a:bodyPr>
          <a:lstStyle/>
          <a:p>
            <a:r>
              <a:rPr lang="uk-UA" dirty="0"/>
              <a:t>Бізнес-модель інформаційної системи</a:t>
            </a:r>
            <a:endParaRPr lang="ru-RU" dirty="0"/>
          </a:p>
        </p:txBody>
      </p:sp>
      <p:pic>
        <p:nvPicPr>
          <p:cNvPr id="4" name="image47.png" descr="C:\Users\Денис\Downloads\бизнес модель мага.pn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908720"/>
            <a:ext cx="5904656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err="1"/>
              <a:t>Пропонований</a:t>
            </a:r>
            <a:r>
              <a:rPr lang="ru-RU" b="1" dirty="0"/>
              <a:t> метод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uk-UA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8" name="Picture 4" descr="C:\Users\Денис\Downloads\Pricing Tab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1554</TotalTime>
  <Words>82</Words>
  <Application>Microsoft Office PowerPoint</Application>
  <PresentationFormat>Экран (4:3)</PresentationFormat>
  <Paragraphs>30</Paragraphs>
  <Slides>28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29" baseType="lpstr">
      <vt:lpstr>Тема Office</vt:lpstr>
      <vt:lpstr>Інформаційна система управління та комунікації для ОСББ</vt:lpstr>
      <vt:lpstr>Актуальність</vt:lpstr>
      <vt:lpstr>Система спрямована на вирішення таких задач:</vt:lpstr>
      <vt:lpstr>Об’єкт та предмет дослідження</vt:lpstr>
      <vt:lpstr>Наукова новизна</vt:lpstr>
      <vt:lpstr>Методи рішення </vt:lpstr>
      <vt:lpstr>Архітектурні та інструменальтні рішення</vt:lpstr>
      <vt:lpstr>Бізнес-модель інформаційної системи</vt:lpstr>
      <vt:lpstr>Пропонований метод</vt:lpstr>
      <vt:lpstr>Модуль комунікації</vt:lpstr>
      <vt:lpstr>Модуль голосування</vt:lpstr>
      <vt:lpstr>Фінансовий модуль</vt:lpstr>
      <vt:lpstr>Слайд 13</vt:lpstr>
      <vt:lpstr>Генерація JWT токенів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Наукові результати та інноваційність запропонованих рішень</vt:lpstr>
      <vt:lpstr>Практичне значення одержаних результатів</vt:lpstr>
      <vt:lpstr>Апробацiя результатiв</vt:lpstr>
      <vt:lpstr>Висновки</vt:lpstr>
      <vt:lpstr>Дякую за увагу!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Інформаційна система управління та комунікації для ОСББ</dc:title>
  <dc:creator>Денис</dc:creator>
  <cp:lastModifiedBy>Денис</cp:lastModifiedBy>
  <cp:revision>132</cp:revision>
  <dcterms:created xsi:type="dcterms:W3CDTF">2024-11-21T14:26:44Z</dcterms:created>
  <dcterms:modified xsi:type="dcterms:W3CDTF">2024-12-17T21:32:55Z</dcterms:modified>
</cp:coreProperties>
</file>